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6"/>
  </p:notesMasterIdLst>
  <p:sldIdLst>
    <p:sldId id="257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65" r:id="rId15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0" autoAdjust="0"/>
    <p:restoredTop sz="94660"/>
  </p:normalViewPr>
  <p:slideViewPr>
    <p:cSldViewPr snapToObjects="1" showGuides="1">
      <p:cViewPr varScale="1">
        <p:scale>
          <a:sx n="62" d="100"/>
          <a:sy n="62" d="100"/>
        </p:scale>
        <p:origin x="10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2018/11/11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04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95644" y="1696988"/>
            <a:ext cx="4400710" cy="40324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1127448" y="2863340"/>
            <a:ext cx="5686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  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数据库系统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组成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80864" y="35712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513649" y="1977393"/>
            <a:ext cx="5107477" cy="3323815"/>
            <a:chOff x="3513649" y="1977393"/>
            <a:chExt cx="5107477" cy="332381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F4BA485-C646-4270-B44B-0DA5B8DDC3E0}"/>
                </a:ext>
              </a:extLst>
            </p:cNvPr>
            <p:cNvSpPr/>
            <p:nvPr/>
          </p:nvSpPr>
          <p:spPr>
            <a:xfrm>
              <a:off x="4102377" y="3592226"/>
              <a:ext cx="1072631" cy="1329392"/>
            </a:xfrm>
            <a:custGeom>
              <a:avLst/>
              <a:gdLst>
                <a:gd name="connsiteX0" fmla="*/ 0 w 271118"/>
                <a:gd name="connsiteY0" fmla="*/ 0 h 320419"/>
                <a:gd name="connsiteX1" fmla="*/ 135559 w 271118"/>
                <a:gd name="connsiteY1" fmla="*/ 0 h 320419"/>
                <a:gd name="connsiteX2" fmla="*/ 135559 w 271118"/>
                <a:gd name="connsiteY2" fmla="*/ 320419 h 320419"/>
                <a:gd name="connsiteX3" fmla="*/ 271118 w 271118"/>
                <a:gd name="connsiteY3" fmla="*/ 320419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0"/>
                  </a:moveTo>
                  <a:lnTo>
                    <a:pt x="135559" y="0"/>
                  </a:lnTo>
                  <a:lnTo>
                    <a:pt x="135559" y="320419"/>
                  </a:lnTo>
                  <a:lnTo>
                    <a:pt x="271118" y="320419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6" rIns="137767" bIns="14971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D9CB990-13E2-42A0-81A3-7AAEBE5F15D0}"/>
                </a:ext>
              </a:extLst>
            </p:cNvPr>
            <p:cNvSpPr/>
            <p:nvPr/>
          </p:nvSpPr>
          <p:spPr>
            <a:xfrm flipV="1">
              <a:off x="4102377" y="3592225"/>
              <a:ext cx="1072631" cy="437478"/>
            </a:xfrm>
            <a:custGeom>
              <a:avLst/>
              <a:gdLst>
                <a:gd name="connsiteX0" fmla="*/ 0 w 271118"/>
                <a:gd name="connsiteY0" fmla="*/ 320419 h 320419"/>
                <a:gd name="connsiteX1" fmla="*/ 135559 w 271118"/>
                <a:gd name="connsiteY1" fmla="*/ 320419 h 320419"/>
                <a:gd name="connsiteX2" fmla="*/ 135559 w 271118"/>
                <a:gd name="connsiteY2" fmla="*/ 0 h 320419"/>
                <a:gd name="connsiteX3" fmla="*/ 271118 w 271118"/>
                <a:gd name="connsiteY3" fmla="*/ 0 h 32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320419">
                  <a:moveTo>
                    <a:pt x="0" y="320419"/>
                  </a:moveTo>
                  <a:lnTo>
                    <a:pt x="135559" y="32041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765" tIns="149717" rIns="137767" bIns="14971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777871F-A017-4A7C-83DE-5667606AC74D}"/>
                </a:ext>
              </a:extLst>
            </p:cNvPr>
            <p:cNvSpPr/>
            <p:nvPr/>
          </p:nvSpPr>
          <p:spPr>
            <a:xfrm>
              <a:off x="4102377" y="3088225"/>
              <a:ext cx="1072631" cy="504000"/>
            </a:xfrm>
            <a:custGeom>
              <a:avLst/>
              <a:gdLst>
                <a:gd name="connsiteX0" fmla="*/ 0 w 271118"/>
                <a:gd name="connsiteY0" fmla="*/ 961259 h 961259"/>
                <a:gd name="connsiteX1" fmla="*/ 135559 w 271118"/>
                <a:gd name="connsiteY1" fmla="*/ 961259 h 961259"/>
                <a:gd name="connsiteX2" fmla="*/ 135559 w 271118"/>
                <a:gd name="connsiteY2" fmla="*/ 0 h 961259"/>
                <a:gd name="connsiteX3" fmla="*/ 271118 w 271118"/>
                <a:gd name="connsiteY3" fmla="*/ 0 h 9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961259">
                  <a:moveTo>
                    <a:pt x="0" y="961259"/>
                  </a:moveTo>
                  <a:lnTo>
                    <a:pt x="135559" y="96125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290" tIns="455661" rIns="123290" bIns="45566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b="1" kern="120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99DC2E1-8563-43F8-A3A6-F25B068CC762}"/>
                </a:ext>
              </a:extLst>
            </p:cNvPr>
            <p:cNvSpPr/>
            <p:nvPr/>
          </p:nvSpPr>
          <p:spPr>
            <a:xfrm>
              <a:off x="4102377" y="2235037"/>
              <a:ext cx="1072631" cy="1357188"/>
            </a:xfrm>
            <a:custGeom>
              <a:avLst/>
              <a:gdLst>
                <a:gd name="connsiteX0" fmla="*/ 0 w 271118"/>
                <a:gd name="connsiteY0" fmla="*/ 1602098 h 1602098"/>
                <a:gd name="connsiteX1" fmla="*/ 135559 w 271118"/>
                <a:gd name="connsiteY1" fmla="*/ 1602098 h 1602098"/>
                <a:gd name="connsiteX2" fmla="*/ 135559 w 271118"/>
                <a:gd name="connsiteY2" fmla="*/ 0 h 1602098"/>
                <a:gd name="connsiteX3" fmla="*/ 271118 w 271118"/>
                <a:gd name="connsiteY3" fmla="*/ 0 h 160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602098">
                  <a:moveTo>
                    <a:pt x="0" y="1602098"/>
                  </a:moveTo>
                  <a:lnTo>
                    <a:pt x="135559" y="1602098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637" tIns="760427" rIns="107638" bIns="760428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00" b="1" kern="120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AA0F50C-8B96-4C4D-8916-94512BA0A5CD}"/>
                </a:ext>
              </a:extLst>
            </p:cNvPr>
            <p:cNvSpPr/>
            <p:nvPr/>
          </p:nvSpPr>
          <p:spPr>
            <a:xfrm>
              <a:off x="5164742" y="197739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dirty="0" smtClean="0">
                  <a:solidFill>
                    <a:schemeClr val="tx1"/>
                  </a:solidFill>
                </a:rPr>
                <a:t>数据库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996A04C-6E6E-4438-B136-9F955F24970D}"/>
                </a:ext>
              </a:extLst>
            </p:cNvPr>
            <p:cNvSpPr/>
            <p:nvPr/>
          </p:nvSpPr>
          <p:spPr>
            <a:xfrm>
              <a:off x="5164742" y="2869308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硬件平台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FA6CFF9-5C99-4672-A614-93F0F11F7777}"/>
                </a:ext>
              </a:extLst>
            </p:cNvPr>
            <p:cNvSpPr/>
            <p:nvPr/>
          </p:nvSpPr>
          <p:spPr>
            <a:xfrm>
              <a:off x="5164742" y="3761223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软件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073A742-A4E6-49C3-97AC-D460B13572A8}"/>
                </a:ext>
              </a:extLst>
            </p:cNvPr>
            <p:cNvSpPr/>
            <p:nvPr/>
          </p:nvSpPr>
          <p:spPr>
            <a:xfrm>
              <a:off x="5164742" y="4653136"/>
              <a:ext cx="3456384" cy="504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 smtClean="0">
                  <a:solidFill>
                    <a:schemeClr val="tx1"/>
                  </a:solidFill>
                </a:rPr>
                <a:t>人员</a:t>
              </a: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513649" y="1977393"/>
              <a:ext cx="570889" cy="3323815"/>
              <a:chOff x="4583832" y="1977393"/>
              <a:chExt cx="709730" cy="3323815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F2B87D4-D960-4F9C-8C0D-46581EA3EFA3}"/>
                  </a:ext>
                </a:extLst>
              </p:cNvPr>
              <p:cNvSpPr/>
              <p:nvPr/>
            </p:nvSpPr>
            <p:spPr>
              <a:xfrm>
                <a:off x="4583832" y="1977393"/>
                <a:ext cx="709730" cy="3323815"/>
              </a:xfrm>
              <a:custGeom>
                <a:avLst/>
                <a:gdLst>
                  <a:gd name="connsiteX0" fmla="*/ 0 w 2381395"/>
                  <a:gd name="connsiteY0" fmla="*/ 0 h 537516"/>
                  <a:gd name="connsiteX1" fmla="*/ 2381395 w 2381395"/>
                  <a:gd name="connsiteY1" fmla="*/ 0 h 537516"/>
                  <a:gd name="connsiteX2" fmla="*/ 2381395 w 2381395"/>
                  <a:gd name="connsiteY2" fmla="*/ 537516 h 537516"/>
                  <a:gd name="connsiteX3" fmla="*/ 0 w 2381395"/>
                  <a:gd name="connsiteY3" fmla="*/ 537516 h 537516"/>
                  <a:gd name="connsiteX4" fmla="*/ 0 w 2381395"/>
                  <a:gd name="connsiteY4" fmla="*/ 0 h 5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395" h="537516">
                    <a:moveTo>
                      <a:pt x="0" y="0"/>
                    </a:moveTo>
                    <a:lnTo>
                      <a:pt x="2381395" y="0"/>
                    </a:lnTo>
                    <a:lnTo>
                      <a:pt x="2381395" y="537516"/>
                    </a:lnTo>
                    <a:lnTo>
                      <a:pt x="0" y="5375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71C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4656578" y="2348880"/>
                <a:ext cx="432049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数据库系统的组成</a:t>
                </a:r>
                <a:endParaRPr lang="zh-CN" altLang="en-US" sz="2000" b="1" baseline="0" dirty="0" smtClean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60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9" y="2936642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存储设备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8" y="3805364"/>
            <a:ext cx="2124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数据库管理系统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8" y="4102741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数据库管理员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8" y="4598241"/>
            <a:ext cx="32387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系统分析员和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数据库设计人员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8" y="5093741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应用程序员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78" y="5589240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用户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" name="Voice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00944" y="34414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5435"/>
      </p:ext>
    </p:extLst>
  </p:cSld>
  <p:clrMapOvr>
    <a:masterClrMapping/>
  </p:clrMapOvr>
  <p:transition spd="slow" advTm="4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6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2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3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35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37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4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4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4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4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60" grpId="0"/>
      <p:bldP spid="60" grpId="1"/>
      <p:bldP spid="61" grpId="0"/>
      <p:bldP spid="61" grpId="1"/>
      <p:bldP spid="63" grpId="0"/>
      <p:bldP spid="63" grpId="1"/>
      <p:bldP spid="64" grpId="0"/>
      <p:bldP spid="64" grpId="1"/>
      <p:bldP spid="66" grpId="0"/>
      <p:bldP spid="66" grpId="1"/>
      <p:bldP spid="67" grpId="0"/>
      <p:bldP spid="6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数据库管理员</a:t>
            </a:r>
            <a:r>
              <a:rPr lang="zh-CN" altLang="en-US" sz="2000" b="1" dirty="0">
                <a:latin typeface="Times New Roman" panose="02020603050405020304" pitchFamily="18" charset="0"/>
              </a:rPr>
              <a:t>、系统分析员、数据库设计人员、应用程序员的职责是什么？</a:t>
            </a:r>
            <a:endParaRPr lang="en-US" altLang="zh-CN" sz="20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 smtClean="0">
                <a:solidFill>
                  <a:srgbClr val="0071C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3636" y="1700808"/>
            <a:ext cx="9904932" cy="3477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数据库管理员的职责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：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）决定数据库中的信息内容和结构；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）决定数据库的存储结构和存取策略；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）定义数据的安全性要求和完整性约束条件；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）监控数据库的使用和运行；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5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）数据库的改进和重组、重构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系统分析员负责应用系统的需求分析和规范说明，系统分析员要和用户及 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DBA 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相结合，确定系统的硬件、软件配置，并参与数据库系统的概要设计。数据库设计人员负责数据库中数据的确定、数据库各级模式的设计。数据库设计人员必须参加用户需求调查和系统分析，然后进行数据库设计。在很多情况下，数据库设计人员就由数据库管理员担任。应用程序员负责设计和编写应用系统的程序模块，并进行调试和安装。</a:t>
            </a:r>
          </a:p>
        </p:txBody>
      </p:sp>
    </p:spTree>
    <p:extLst>
      <p:ext uri="{BB962C8B-B14F-4D97-AF65-F5344CB8AC3E}">
        <p14:creationId xmlns:p14="http://schemas.microsoft.com/office/powerpoint/2010/main" val="1874086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0465" y="251937"/>
            <a:ext cx="331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F4BA485-C646-4270-B44B-0DA5B8DDC3E0}"/>
              </a:ext>
            </a:extLst>
          </p:cNvPr>
          <p:cNvSpPr/>
          <p:nvPr/>
        </p:nvSpPr>
        <p:spPr>
          <a:xfrm>
            <a:off x="4102377" y="3592226"/>
            <a:ext cx="1072631" cy="1329392"/>
          </a:xfrm>
          <a:custGeom>
            <a:avLst/>
            <a:gdLst>
              <a:gd name="connsiteX0" fmla="*/ 0 w 271118"/>
              <a:gd name="connsiteY0" fmla="*/ 0 h 320419"/>
              <a:gd name="connsiteX1" fmla="*/ 135559 w 271118"/>
              <a:gd name="connsiteY1" fmla="*/ 0 h 320419"/>
              <a:gd name="connsiteX2" fmla="*/ 135559 w 271118"/>
              <a:gd name="connsiteY2" fmla="*/ 320419 h 320419"/>
              <a:gd name="connsiteX3" fmla="*/ 271118 w 271118"/>
              <a:gd name="connsiteY3" fmla="*/ 320419 h 3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320419">
                <a:moveTo>
                  <a:pt x="0" y="0"/>
                </a:moveTo>
                <a:lnTo>
                  <a:pt x="135559" y="0"/>
                </a:lnTo>
                <a:lnTo>
                  <a:pt x="135559" y="320419"/>
                </a:lnTo>
                <a:lnTo>
                  <a:pt x="271118" y="32041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765" tIns="149716" rIns="137767" bIns="14971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D9CB990-13E2-42A0-81A3-7AAEBE5F15D0}"/>
              </a:ext>
            </a:extLst>
          </p:cNvPr>
          <p:cNvSpPr/>
          <p:nvPr/>
        </p:nvSpPr>
        <p:spPr>
          <a:xfrm flipV="1">
            <a:off x="4102377" y="3592225"/>
            <a:ext cx="1072631" cy="437478"/>
          </a:xfrm>
          <a:custGeom>
            <a:avLst/>
            <a:gdLst>
              <a:gd name="connsiteX0" fmla="*/ 0 w 271118"/>
              <a:gd name="connsiteY0" fmla="*/ 320419 h 320419"/>
              <a:gd name="connsiteX1" fmla="*/ 135559 w 271118"/>
              <a:gd name="connsiteY1" fmla="*/ 320419 h 320419"/>
              <a:gd name="connsiteX2" fmla="*/ 135559 w 271118"/>
              <a:gd name="connsiteY2" fmla="*/ 0 h 320419"/>
              <a:gd name="connsiteX3" fmla="*/ 271118 w 271118"/>
              <a:gd name="connsiteY3" fmla="*/ 0 h 32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320419">
                <a:moveTo>
                  <a:pt x="0" y="320419"/>
                </a:moveTo>
                <a:lnTo>
                  <a:pt x="135559" y="32041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765" tIns="149717" rIns="137767" bIns="14971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777871F-A017-4A7C-83DE-5667606AC74D}"/>
              </a:ext>
            </a:extLst>
          </p:cNvPr>
          <p:cNvSpPr/>
          <p:nvPr/>
        </p:nvSpPr>
        <p:spPr>
          <a:xfrm>
            <a:off x="4102377" y="3088225"/>
            <a:ext cx="1072631" cy="504000"/>
          </a:xfrm>
          <a:custGeom>
            <a:avLst/>
            <a:gdLst>
              <a:gd name="connsiteX0" fmla="*/ 0 w 271118"/>
              <a:gd name="connsiteY0" fmla="*/ 961259 h 961259"/>
              <a:gd name="connsiteX1" fmla="*/ 135559 w 271118"/>
              <a:gd name="connsiteY1" fmla="*/ 961259 h 961259"/>
              <a:gd name="connsiteX2" fmla="*/ 135559 w 271118"/>
              <a:gd name="connsiteY2" fmla="*/ 0 h 961259"/>
              <a:gd name="connsiteX3" fmla="*/ 271118 w 271118"/>
              <a:gd name="connsiteY3" fmla="*/ 0 h 9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961259">
                <a:moveTo>
                  <a:pt x="0" y="961259"/>
                </a:moveTo>
                <a:lnTo>
                  <a:pt x="135559" y="96125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290" tIns="455661" rIns="123290" bIns="45566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b="1" kern="12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99DC2E1-8563-43F8-A3A6-F25B068CC762}"/>
              </a:ext>
            </a:extLst>
          </p:cNvPr>
          <p:cNvSpPr/>
          <p:nvPr/>
        </p:nvSpPr>
        <p:spPr>
          <a:xfrm>
            <a:off x="4102377" y="2235037"/>
            <a:ext cx="1072631" cy="1357188"/>
          </a:xfrm>
          <a:custGeom>
            <a:avLst/>
            <a:gdLst>
              <a:gd name="connsiteX0" fmla="*/ 0 w 271118"/>
              <a:gd name="connsiteY0" fmla="*/ 1602098 h 1602098"/>
              <a:gd name="connsiteX1" fmla="*/ 135559 w 271118"/>
              <a:gd name="connsiteY1" fmla="*/ 1602098 h 1602098"/>
              <a:gd name="connsiteX2" fmla="*/ 135559 w 271118"/>
              <a:gd name="connsiteY2" fmla="*/ 0 h 1602098"/>
              <a:gd name="connsiteX3" fmla="*/ 271118 w 271118"/>
              <a:gd name="connsiteY3" fmla="*/ 0 h 160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602098">
                <a:moveTo>
                  <a:pt x="0" y="1602098"/>
                </a:moveTo>
                <a:lnTo>
                  <a:pt x="135559" y="1602098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637" tIns="760427" rIns="107638" bIns="76042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00" b="1" kern="1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AA0F50C-8B96-4C4D-8916-94512BA0A5CD}"/>
              </a:ext>
            </a:extLst>
          </p:cNvPr>
          <p:cNvSpPr/>
          <p:nvPr/>
        </p:nvSpPr>
        <p:spPr>
          <a:xfrm>
            <a:off x="5164742" y="197739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dirty="0" smtClean="0">
                <a:solidFill>
                  <a:schemeClr val="tx1"/>
                </a:solidFill>
              </a:rPr>
              <a:t>数据库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996A04C-6E6E-4438-B136-9F955F24970D}"/>
              </a:ext>
            </a:extLst>
          </p:cNvPr>
          <p:cNvSpPr/>
          <p:nvPr/>
        </p:nvSpPr>
        <p:spPr>
          <a:xfrm>
            <a:off x="5164742" y="2869308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硬件平台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FA6CFF9-5C99-4672-A614-93F0F11F7777}"/>
              </a:ext>
            </a:extLst>
          </p:cNvPr>
          <p:cNvSpPr/>
          <p:nvPr/>
        </p:nvSpPr>
        <p:spPr>
          <a:xfrm>
            <a:off x="5164742" y="3761223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软件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73A742-A4E6-49C3-97AC-D460B13572A8}"/>
              </a:ext>
            </a:extLst>
          </p:cNvPr>
          <p:cNvSpPr/>
          <p:nvPr/>
        </p:nvSpPr>
        <p:spPr>
          <a:xfrm>
            <a:off x="5164742" y="4653136"/>
            <a:ext cx="3456384" cy="504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 smtClean="0">
                <a:solidFill>
                  <a:schemeClr val="tx1"/>
                </a:solidFill>
              </a:rPr>
              <a:t>人员</a:t>
            </a:r>
            <a:endParaRPr lang="zh-CN" altLang="en-US" sz="2000" b="1" kern="1200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13649" y="1977393"/>
            <a:ext cx="570889" cy="3323815"/>
            <a:chOff x="4583832" y="1977393"/>
            <a:chExt cx="709730" cy="332381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F2B87D4-D960-4F9C-8C0D-46581EA3EFA3}"/>
                </a:ext>
              </a:extLst>
            </p:cNvPr>
            <p:cNvSpPr/>
            <p:nvPr/>
          </p:nvSpPr>
          <p:spPr>
            <a:xfrm>
              <a:off x="4583832" y="1977393"/>
              <a:ext cx="709730" cy="3323815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C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6578" y="2348880"/>
              <a:ext cx="43204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数据库系统的组成</a:t>
              </a:r>
              <a:endParaRPr lang="zh-CN" altLang="en-US" sz="2000" b="1" baseline="0" dirty="0" smtClean="0">
                <a:latin typeface="+mj-ea"/>
                <a:ea typeface="+mj-ea"/>
              </a:endParaRPr>
            </a:p>
          </p:txBody>
        </p:sp>
      </p:grpSp>
      <p:pic>
        <p:nvPicPr>
          <p:cNvPr id="5" name="Voice1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78.9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8816" y="4246736"/>
            <a:ext cx="406400" cy="4064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32494" y="1487105"/>
            <a:ext cx="5327012" cy="4484786"/>
            <a:chOff x="6528048" y="1186933"/>
            <a:chExt cx="5327012" cy="4484786"/>
          </a:xfrm>
        </p:grpSpPr>
        <p:sp>
          <p:nvSpPr>
            <p:cNvPr id="29" name="AutoShape 1029"/>
            <p:cNvSpPr>
              <a:spLocks noChangeArrowheads="1"/>
            </p:cNvSpPr>
            <p:nvPr/>
          </p:nvSpPr>
          <p:spPr bwMode="auto">
            <a:xfrm>
              <a:off x="7572061" y="5014172"/>
              <a:ext cx="1276350" cy="657547"/>
            </a:xfrm>
            <a:prstGeom prst="flowChartMagneticDisk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en-US" altLang="zh-CN" sz="1800"/>
                <a:t>   </a:t>
              </a:r>
              <a:r>
                <a:rPr lang="zh-CN" altLang="en-US" sz="1800"/>
                <a:t>数据库</a:t>
              </a:r>
            </a:p>
          </p:txBody>
        </p:sp>
        <p:sp>
          <p:nvSpPr>
            <p:cNvPr id="30" name="AutoShape 1030"/>
            <p:cNvSpPr>
              <a:spLocks noChangeArrowheads="1"/>
            </p:cNvSpPr>
            <p:nvPr/>
          </p:nvSpPr>
          <p:spPr bwMode="auto">
            <a:xfrm>
              <a:off x="7337111" y="1871144"/>
              <a:ext cx="1743075" cy="533401"/>
            </a:xfrm>
            <a:prstGeom prst="hexagon">
              <a:avLst>
                <a:gd name="adj" fmla="val 73761"/>
                <a:gd name="vf" fmla="val 115470"/>
              </a:avLst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应用</a:t>
              </a:r>
              <a:r>
                <a:rPr lang="zh-CN" altLang="en-US" sz="1800" dirty="0"/>
                <a:t>系统</a:t>
              </a:r>
            </a:p>
          </p:txBody>
        </p:sp>
        <p:sp>
          <p:nvSpPr>
            <p:cNvPr id="31" name="AutoShape 1031"/>
            <p:cNvSpPr>
              <a:spLocks noChangeArrowheads="1"/>
            </p:cNvSpPr>
            <p:nvPr/>
          </p:nvSpPr>
          <p:spPr bwMode="auto">
            <a:xfrm>
              <a:off x="7042231" y="2697215"/>
              <a:ext cx="2313782" cy="530225"/>
            </a:xfrm>
            <a:prstGeom prst="hexagon">
              <a:avLst>
                <a:gd name="adj" fmla="val 79226"/>
                <a:gd name="vf" fmla="val 115470"/>
              </a:avLst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/>
                <a:t>应用开发工具</a:t>
              </a:r>
            </a:p>
          </p:txBody>
        </p:sp>
        <p:sp>
          <p:nvSpPr>
            <p:cNvPr id="37" name="AutoShape 1032"/>
            <p:cNvSpPr>
              <a:spLocks noChangeArrowheads="1"/>
            </p:cNvSpPr>
            <p:nvPr/>
          </p:nvSpPr>
          <p:spPr bwMode="auto">
            <a:xfrm>
              <a:off x="7301044" y="4232279"/>
              <a:ext cx="1779142" cy="490537"/>
            </a:xfrm>
            <a:prstGeom prst="hexagon">
              <a:avLst>
                <a:gd name="adj" fmla="val 64113"/>
                <a:gd name="vf" fmla="val 115470"/>
              </a:avLst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操作系统</a:t>
              </a:r>
              <a:endParaRPr lang="zh-CN" altLang="en-US" sz="1800" dirty="0"/>
            </a:p>
          </p:txBody>
        </p:sp>
        <p:sp>
          <p:nvSpPr>
            <p:cNvPr id="38" name="AutoShape 1033"/>
            <p:cNvSpPr>
              <a:spLocks noChangeArrowheads="1"/>
            </p:cNvSpPr>
            <p:nvPr/>
          </p:nvSpPr>
          <p:spPr bwMode="auto">
            <a:xfrm>
              <a:off x="6891733" y="3498903"/>
              <a:ext cx="2614778" cy="496838"/>
            </a:xfrm>
            <a:prstGeom prst="hexagon">
              <a:avLst>
                <a:gd name="adj" fmla="val 83440"/>
                <a:gd name="vf" fmla="val 115470"/>
              </a:avLst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/>
                <a:t>数据库管理系统</a:t>
              </a:r>
            </a:p>
          </p:txBody>
        </p:sp>
        <p:sp>
          <p:nvSpPr>
            <p:cNvPr id="39" name="Line 1036"/>
            <p:cNvSpPr>
              <a:spLocks noChangeShapeType="1"/>
            </p:cNvSpPr>
            <p:nvPr/>
          </p:nvSpPr>
          <p:spPr bwMode="auto">
            <a:xfrm flipH="1">
              <a:off x="9473810" y="3733060"/>
              <a:ext cx="433388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037"/>
            <p:cNvSpPr>
              <a:spLocks noChangeShapeType="1"/>
            </p:cNvSpPr>
            <p:nvPr/>
          </p:nvSpPr>
          <p:spPr bwMode="auto">
            <a:xfrm>
              <a:off x="8210236" y="2435277"/>
              <a:ext cx="0" cy="26193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038"/>
            <p:cNvSpPr>
              <a:spLocks noChangeShapeType="1"/>
            </p:cNvSpPr>
            <p:nvPr/>
          </p:nvSpPr>
          <p:spPr bwMode="auto">
            <a:xfrm>
              <a:off x="8199122" y="4712547"/>
              <a:ext cx="0" cy="301625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039"/>
            <p:cNvSpPr>
              <a:spLocks noChangeShapeType="1"/>
            </p:cNvSpPr>
            <p:nvPr/>
          </p:nvSpPr>
          <p:spPr bwMode="auto">
            <a:xfrm>
              <a:off x="8210236" y="3980710"/>
              <a:ext cx="0" cy="24130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040"/>
            <p:cNvSpPr>
              <a:spLocks noChangeShapeType="1"/>
            </p:cNvSpPr>
            <p:nvPr/>
          </p:nvSpPr>
          <p:spPr bwMode="auto">
            <a:xfrm flipH="1">
              <a:off x="8199123" y="3223447"/>
              <a:ext cx="0" cy="252412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041"/>
            <p:cNvSpPr>
              <a:spLocks noChangeShapeType="1"/>
            </p:cNvSpPr>
            <p:nvPr/>
          </p:nvSpPr>
          <p:spPr bwMode="auto">
            <a:xfrm>
              <a:off x="7095811" y="1606033"/>
              <a:ext cx="419103" cy="390525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1042"/>
            <p:cNvSpPr>
              <a:spLocks noChangeShapeType="1"/>
            </p:cNvSpPr>
            <p:nvPr/>
          </p:nvSpPr>
          <p:spPr bwMode="auto">
            <a:xfrm flipH="1">
              <a:off x="8883333" y="1585394"/>
              <a:ext cx="838127" cy="41116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1043"/>
            <p:cNvSpPr>
              <a:spLocks noChangeShapeType="1"/>
            </p:cNvSpPr>
            <p:nvPr/>
          </p:nvSpPr>
          <p:spPr bwMode="auto">
            <a:xfrm>
              <a:off x="8199123" y="1582220"/>
              <a:ext cx="0" cy="295274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1044"/>
            <p:cNvSpPr>
              <a:spLocks noChangeArrowheads="1"/>
            </p:cNvSpPr>
            <p:nvPr/>
          </p:nvSpPr>
          <p:spPr bwMode="auto">
            <a:xfrm>
              <a:off x="9907198" y="3542672"/>
              <a:ext cx="1947862" cy="380776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 smtClean="0"/>
                <a:t>数据库管理员</a:t>
              </a:r>
              <a:endParaRPr lang="zh-CN" altLang="en-US" sz="1800" dirty="0"/>
            </a:p>
          </p:txBody>
        </p:sp>
        <p:sp>
          <p:nvSpPr>
            <p:cNvPr id="48" name="Rectangle 1045"/>
            <p:cNvSpPr>
              <a:spLocks noChangeArrowheads="1"/>
            </p:cNvSpPr>
            <p:nvPr/>
          </p:nvSpPr>
          <p:spPr bwMode="auto">
            <a:xfrm>
              <a:off x="9199248" y="1215508"/>
              <a:ext cx="1001713" cy="369887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/>
                <a:t>用户</a:t>
              </a:r>
            </a:p>
          </p:txBody>
        </p:sp>
        <p:sp>
          <p:nvSpPr>
            <p:cNvPr id="49" name="Rectangle 1046"/>
            <p:cNvSpPr>
              <a:spLocks noChangeArrowheads="1"/>
            </p:cNvSpPr>
            <p:nvPr/>
          </p:nvSpPr>
          <p:spPr bwMode="auto">
            <a:xfrm>
              <a:off x="7705690" y="1215508"/>
              <a:ext cx="1000125" cy="373062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/>
                <a:t>用户</a:t>
              </a:r>
            </a:p>
          </p:txBody>
        </p:sp>
        <p:sp>
          <p:nvSpPr>
            <p:cNvPr id="50" name="Rectangle 1047"/>
            <p:cNvSpPr>
              <a:spLocks noChangeArrowheads="1"/>
            </p:cNvSpPr>
            <p:nvPr/>
          </p:nvSpPr>
          <p:spPr bwMode="auto">
            <a:xfrm>
              <a:off x="6528048" y="1215508"/>
              <a:ext cx="1000125" cy="379412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zh-CN" altLang="en-US" sz="1800" dirty="0"/>
                <a:t>用户</a:t>
              </a:r>
            </a:p>
          </p:txBody>
        </p:sp>
        <p:sp>
          <p:nvSpPr>
            <p:cNvPr id="51" name="TextBox 23"/>
            <p:cNvSpPr txBox="1">
              <a:spLocks noChangeArrowheads="1"/>
            </p:cNvSpPr>
            <p:nvPr/>
          </p:nvSpPr>
          <p:spPr bwMode="auto">
            <a:xfrm>
              <a:off x="8713473" y="1186933"/>
              <a:ext cx="576263" cy="3698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panose="020B0604020202020204" pitchFamily="34" charset="0"/>
                <a:buNone/>
              </a:pPr>
              <a:r>
                <a:rPr lang="en-US" altLang="zh-CN" sz="1800" dirty="0"/>
                <a:t>…</a:t>
              </a:r>
              <a:endParaRPr lang="zh-CN" altLang="en-US" sz="1800" dirty="0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8832304" y="3923448"/>
              <a:ext cx="2065495" cy="1471993"/>
              <a:chOff x="8832304" y="3923448"/>
              <a:chExt cx="2065495" cy="1471993"/>
            </a:xfrm>
          </p:grpSpPr>
          <p:cxnSp>
            <p:nvCxnSpPr>
              <p:cNvPr id="53" name="直接箭头连接符 25"/>
              <p:cNvCxnSpPr>
                <a:cxnSpLocks noChangeShapeType="1"/>
              </p:cNvCxnSpPr>
              <p:nvPr/>
            </p:nvCxnSpPr>
            <p:spPr bwMode="auto">
              <a:xfrm flipH="1" flipV="1">
                <a:off x="8832304" y="5373216"/>
                <a:ext cx="2065495" cy="22225"/>
              </a:xfrm>
              <a:prstGeom prst="straightConnector1">
                <a:avLst/>
              </a:prstGeom>
              <a:noFill/>
              <a:ln w="28575" algn="ctr">
                <a:solidFill>
                  <a:srgbClr val="00B05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" name="直接连接符 53"/>
              <p:cNvCxnSpPr>
                <a:cxnSpLocks noChangeShapeType="1"/>
                <a:endCxn id="47" idx="2"/>
              </p:cNvCxnSpPr>
              <p:nvPr/>
            </p:nvCxnSpPr>
            <p:spPr bwMode="auto">
              <a:xfrm flipV="1">
                <a:off x="10881129" y="3923448"/>
                <a:ext cx="0" cy="1471993"/>
              </a:xfrm>
              <a:prstGeom prst="line">
                <a:avLst/>
              </a:prstGeom>
              <a:noFill/>
              <a:ln w="28575" algn="ctr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5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744" y="2181884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744" y="2774342"/>
            <a:ext cx="2644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数据库管理系统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744" y="3366800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应用开发工具</a:t>
            </a:r>
          </a:p>
        </p:txBody>
      </p:sp>
      <p:sp>
        <p:nvSpPr>
          <p:cNvPr id="58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744" y="3959258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应用程序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" name="Text Box 1054">
            <a:extLst>
              <a:ext uri="{FF2B5EF4-FFF2-40B4-BE49-F238E27FC236}">
                <a16:creationId xmlns:a16="http://schemas.microsoft.com/office/drawing/2014/main" id="{A3414EA6-AF41-4767-B4FF-28CC6CB0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744" y="4551716"/>
            <a:ext cx="1630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数据库管理员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112"/>
      </p:ext>
    </p:extLst>
  </p:cSld>
  <p:clrMapOvr>
    <a:masterClrMapping/>
  </p:clrMapOvr>
  <p:transition spd="slow" advTm="2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6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9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9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硬件平台及数据库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84784"/>
            <a:ext cx="8553883" cy="20928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数据库系统对硬件资源的要求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足够大的内存，存放操作系统、</a:t>
            </a:r>
            <a:r>
              <a:rPr lang="en-US" altLang="zh-CN" sz="2000" dirty="0">
                <a:latin typeface="Times New Roman" panose="02020603050405020304" pitchFamily="18" charset="0"/>
              </a:rPr>
              <a:t>DBMS</a:t>
            </a:r>
            <a:r>
              <a:rPr lang="zh-CN" altLang="en-US" sz="2000" dirty="0">
                <a:latin typeface="Times New Roman" panose="02020603050405020304" pitchFamily="18" charset="0"/>
              </a:rPr>
              <a:t>的核心模块、数据缓冲区和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应用程序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足够的大的磁盘或磁盘阵列等设备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较高的通道能力，提高数据传送率</a:t>
            </a:r>
          </a:p>
        </p:txBody>
      </p:sp>
      <p:pic>
        <p:nvPicPr>
          <p:cNvPr id="5" name="Voic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2792" y="38610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3047"/>
      </p:ext>
    </p:extLst>
  </p:cSld>
  <p:clrMapOvr>
    <a:masterClrMapping/>
  </p:clrMapOvr>
  <p:transition spd="slow" advTm="4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3200"/>
                                  </p:stCondLst>
                                  <p:iterate type="lt">
                                    <p:tmPct val="3256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软件</a:t>
            </a:r>
          </a:p>
        </p:txBody>
      </p:sp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8" y="1484784"/>
            <a:ext cx="8553883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数据库系统的软件主要包括：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数据库管理系统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支持数据库管理系统运行的操作系统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与数据库接口的高级语言及其编译系统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以数据库管理系统为核心的应用开发工具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为特定应用环境开发的数据库应用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系统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4" name="Voice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68896" y="37868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000"/>
    </mc:Choice>
    <mc:Fallback xmlns="">
      <p:transition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23511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9" y="1484784"/>
            <a:ext cx="4305411" cy="30162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数据库系统的人员主要包括：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数据库管理员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系统分析员和数据库设计人员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应用程序员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最终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用户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3420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不同的人员涉及不同的数据抽象级别，具有不同的数据视图</a:t>
            </a:r>
            <a:endParaRPr lang="en-US" altLang="zh-CN" sz="2000" dirty="0" smtClean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人员</a:t>
            </a:r>
          </a:p>
        </p:txBody>
      </p:sp>
      <p:pic>
        <p:nvPicPr>
          <p:cNvPr id="8" name="Picture 10" descr="C:\Users\hp\Documents\Fetion\202314472\temp\8c372cb507a0610f2153c395677ccc47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700808"/>
            <a:ext cx="5184576" cy="394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oic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0824" y="39330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8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000"/>
    </mc:Choice>
    <mc:Fallback xmlns="">
      <p:transition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256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9" y="1412776"/>
            <a:ext cx="9129947" cy="59400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具体职责： 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）决定数据库中的信息内容和结构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）决定数据库的存储结构和存取策略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）定义数据的安全性要求和完整性约束条件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）监控数据库的使用和运行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周期性转储数据库、系统故障恢复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介质故障恢复、监视审计文件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indent="-457200" eaLnBrk="1" hangingPunct="1">
              <a:spcBef>
                <a:spcPct val="50000"/>
              </a:spcBef>
              <a:buSz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）数据库的改进和重组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性能监控和调优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定期对数据库进行重组织，以提高系统的性能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需求增加和改变时，数据库须需要重构造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zh-CN" altLang="en-US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数据库管理员（</a:t>
            </a:r>
            <a:r>
              <a:rPr lang="en-US" altLang="zh-CN" sz="2400" b="1" dirty="0">
                <a:latin typeface="Times New Roman" panose="02020603050405020304" pitchFamily="18" charset="0"/>
              </a:rPr>
              <a:t>DBA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4" name="Voice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736" y="36194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000"/>
    </mc:Choice>
    <mc:Fallback xmlns="">
      <p:transition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iterate type="lt">
                                    <p:tmPct val="256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9" y="1412776"/>
            <a:ext cx="9129947" cy="40934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系统分析员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负责应用系统的需求分析和规范说明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与用户及数据库管理员结合，确定系统的硬软件配置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参与数据库系统的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概要设计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数据库设计人员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参加用户需求调查和系统分析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确定数据库中的数据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设计数据库各级模式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系统分析员和数据库设计人员 </a:t>
            </a:r>
          </a:p>
        </p:txBody>
      </p:sp>
      <p:pic>
        <p:nvPicPr>
          <p:cNvPr id="5" name="Voice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562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00"/>
    </mc:Choice>
    <mc:Fallback xmlns="">
      <p:transition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256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790589" y="1412776"/>
            <a:ext cx="9129947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设计和编写应用系统的程序模块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进行调试和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安装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应用程序员</a:t>
            </a:r>
          </a:p>
        </p:txBody>
      </p:sp>
      <p:pic>
        <p:nvPicPr>
          <p:cNvPr id="4" name="Voice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00"/>
    </mc:Choice>
    <mc:Fallback xmlns="">
      <p:transition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256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052"/>
          <p:cNvSpPr txBox="1">
            <a:spLocks noChangeArrowheads="1"/>
          </p:cNvSpPr>
          <p:nvPr/>
        </p:nvSpPr>
        <p:spPr bwMode="auto">
          <a:xfrm>
            <a:off x="1631504" y="1412776"/>
            <a:ext cx="9129947" cy="532453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</a:rPr>
              <a:t>用户是指最终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用户。</a:t>
            </a:r>
            <a:r>
              <a:rPr lang="zh-CN" altLang="en-US" sz="2000" dirty="0">
                <a:latin typeface="Times New Roman" panose="02020603050405020304" pitchFamily="18" charset="0"/>
              </a:rPr>
              <a:t>最终用户通过应用系统的用户接口使用数据库。 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1. </a:t>
            </a:r>
            <a:r>
              <a:rPr lang="zh-CN" altLang="en-US" sz="2000" dirty="0">
                <a:latin typeface="Times New Roman" panose="02020603050405020304" pitchFamily="18" charset="0"/>
              </a:rPr>
              <a:t>偶然用户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不经常访问数据库，但每次访问数据库时往往需要不同的数据库信息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企业或组织机构的高中级管理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人员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2. </a:t>
            </a:r>
            <a:r>
              <a:rPr lang="zh-CN" altLang="en-US" sz="2000" dirty="0">
                <a:latin typeface="Times New Roman" panose="02020603050405020304" pitchFamily="18" charset="0"/>
              </a:rPr>
              <a:t>简单用户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主要工作是查询和更新数据库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银行的职员、机票预定人员、旅馆总台服务员</a:t>
            </a:r>
          </a:p>
          <a:p>
            <a:pPr marL="0" indent="0" eaLnBrk="1" hangingPunct="1">
              <a:spcBef>
                <a:spcPct val="50000"/>
              </a:spcBef>
              <a:buSz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3. </a:t>
            </a:r>
            <a:r>
              <a:rPr lang="zh-CN" altLang="en-US" sz="2000" dirty="0">
                <a:latin typeface="Times New Roman" panose="02020603050405020304" pitchFamily="18" charset="0"/>
              </a:rPr>
              <a:t>复杂用户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工程师、科学家、经济学家、科技工作者等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</a:rPr>
              <a:t>直接使用数据库语言访问数据库，甚至能够基于数据库管理系统的应用程序接口编制自己的应用程序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361852" y="251938"/>
            <a:ext cx="69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1.4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4319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数据库系统的组成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20AC3B-9714-4731-8858-59E3ED456941}"/>
              </a:ext>
            </a:extLst>
          </p:cNvPr>
          <p:cNvSpPr txBox="1"/>
          <p:nvPr/>
        </p:nvSpPr>
        <p:spPr>
          <a:xfrm>
            <a:off x="1186746" y="908720"/>
            <a:ext cx="534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Times New Roman" panose="02020603050405020304" pitchFamily="18" charset="0"/>
              </a:rPr>
              <a:t>用户（</a:t>
            </a:r>
            <a:r>
              <a:rPr lang="en-US" altLang="zh-CN" sz="2400" b="1" dirty="0">
                <a:latin typeface="Times New Roman" panose="02020603050405020304" pitchFamily="18" charset="0"/>
              </a:rPr>
              <a:t>End User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5" name="Voice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6153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2562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23" grpId="0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Pages>0</Pages>
  <Words>662</Words>
  <Characters>0</Characters>
  <Application>Microsoft Office PowerPoint</Application>
  <DocSecurity>0</DocSecurity>
  <PresentationFormat>宽屏</PresentationFormat>
  <Lines>0</Lines>
  <Paragraphs>116</Paragraphs>
  <Slides>12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301</cp:revision>
  <dcterms:created xsi:type="dcterms:W3CDTF">2014-10-22T07:43:12Z</dcterms:created>
  <dcterms:modified xsi:type="dcterms:W3CDTF">2018-11-11T12:26:11Z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